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71" r:id="rId9"/>
    <p:sldId id="273" r:id="rId10"/>
    <p:sldId id="274" r:id="rId11"/>
    <p:sldId id="267" r:id="rId12"/>
    <p:sldId id="270" r:id="rId13"/>
    <p:sldId id="27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600"/>
    <a:srgbClr val="70483F"/>
    <a:srgbClr val="3E1A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83" autoAdjust="0"/>
  </p:normalViewPr>
  <p:slideViewPr>
    <p:cSldViewPr snapToGrid="0">
      <p:cViewPr varScale="1">
        <p:scale>
          <a:sx n="79" d="100"/>
          <a:sy n="79" d="100"/>
        </p:scale>
        <p:origin x="80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33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Core game loop:</a:t>
            </a:r>
          </a:p>
          <a:p>
            <a:pPr lvl="1"/>
            <a:r>
              <a:rPr lang="en-GB" dirty="0"/>
              <a:t>Observe the level and potential paths through it.</a:t>
            </a:r>
          </a:p>
          <a:p>
            <a:pPr lvl="1"/>
            <a:r>
              <a:rPr lang="en-GB" dirty="0"/>
              <a:t>Decide on the optimal path through the map.</a:t>
            </a:r>
          </a:p>
          <a:p>
            <a:pPr lvl="1"/>
            <a:r>
              <a:rPr lang="en-GB" dirty="0"/>
              <a:t>Decide the method to achieve that route (ground movement/grapple/glide)</a:t>
            </a:r>
          </a:p>
          <a:p>
            <a:pPr lvl="1"/>
            <a:r>
              <a:rPr lang="en-GB" dirty="0"/>
              <a:t>Execute.</a:t>
            </a:r>
          </a:p>
          <a:p>
            <a:endParaRPr lang="en-GB" dirty="0"/>
          </a:p>
          <a:p>
            <a:r>
              <a:rPr lang="en-GB" dirty="0"/>
              <a:t>Overall goal:</a:t>
            </a:r>
          </a:p>
          <a:p>
            <a:pPr lvl="1"/>
            <a:r>
              <a:rPr lang="en-GB" dirty="0"/>
              <a:t>Obtain 3 nuts before anyone else.</a:t>
            </a:r>
          </a:p>
          <a:p>
            <a:pPr lvl="2"/>
            <a:r>
              <a:rPr lang="en-GB" dirty="0"/>
              <a:t>Descend the hill</a:t>
            </a:r>
          </a:p>
          <a:p>
            <a:pPr lvl="2"/>
            <a:r>
              <a:rPr lang="en-GB" dirty="0"/>
              <a:t>Grab a nut</a:t>
            </a:r>
          </a:p>
          <a:p>
            <a:pPr lvl="2"/>
            <a:r>
              <a:rPr lang="en-GB" dirty="0"/>
              <a:t>Return to 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437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226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Radial nut – grapple cooldown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Top left number – race position / nut status</a:t>
            </a:r>
          </a:p>
          <a:p>
            <a:r>
              <a:rPr lang="en-GB" dirty="0"/>
              <a:t>Bar on right – level length and player progress on it</a:t>
            </a:r>
          </a:p>
          <a:p>
            <a:r>
              <a:rPr lang="en-GB" dirty="0"/>
              <a:t>Squirrels on progress bar – players without nut</a:t>
            </a:r>
          </a:p>
          <a:p>
            <a:r>
              <a:rPr lang="en-GB" dirty="0"/>
              <a:t>Nuts on progress bar – players with nut</a:t>
            </a:r>
          </a:p>
          <a:p>
            <a:r>
              <a:rPr lang="en-GB" dirty="0"/>
              <a:t>Timer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75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Radial nut – grapple cooldown </a:t>
            </a:r>
          </a:p>
          <a:p>
            <a:r>
              <a:rPr lang="en-GB" dirty="0"/>
              <a:t>Top left number – race position / nut status</a:t>
            </a:r>
          </a:p>
          <a:p>
            <a:r>
              <a:rPr lang="en-GB" dirty="0"/>
              <a:t>Bar on right – level length and player progress on it</a:t>
            </a:r>
          </a:p>
          <a:p>
            <a:r>
              <a:rPr lang="en-GB" dirty="0"/>
              <a:t>Squirrels on progress bar – players without nut</a:t>
            </a:r>
          </a:p>
          <a:p>
            <a:r>
              <a:rPr lang="en-GB" dirty="0"/>
              <a:t>Nuts on progress bar – players with nut</a:t>
            </a:r>
          </a:p>
          <a:p>
            <a:r>
              <a:rPr lang="en-GB" dirty="0"/>
              <a:t>Timer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355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553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43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pPr/>
              <a:t>06/02/2018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v-lvs9Yn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558" y="5713180"/>
            <a:ext cx="9144000" cy="754025"/>
          </a:xfrm>
        </p:spPr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5" y="74858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81" y="4226162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04AD-0FB1-4A5E-92FC-9EEBC5D3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CA902-9206-4C24-BD16-231276BE1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53201-D817-4909-976F-847639D9E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9" y="1491397"/>
            <a:ext cx="9045102" cy="50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56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155C-E1AC-4FB6-A66E-BCB1AEEC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672" y="385386"/>
            <a:ext cx="6496455" cy="1325563"/>
          </a:xfrm>
        </p:spPr>
        <p:txBody>
          <a:bodyPr/>
          <a:lstStyle/>
          <a:p>
            <a:pPr algn="ctr"/>
            <a:r>
              <a:rPr lang="en-GB" dirty="0"/>
              <a:t>The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A449F-A997-4B25-B80E-246D9DA100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17FAD-95BF-434C-9F74-BE7824477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55" y="1710949"/>
            <a:ext cx="9638489" cy="47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DAB9-DEFC-4D80-88FC-39CE49C5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810AD-E8E9-4F9B-8947-DF0FD6BC9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111" y="3099476"/>
            <a:ext cx="1845973" cy="65904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Click here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B16A9-3E8E-4407-9DD6-706C6DC07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1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6D68-2A3C-4C91-B53C-AF0371347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Playtesting 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F94BF-97D6-4421-BCDB-24706A4AC2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A664A7-84F5-4A4B-8DB7-37397F167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GB" dirty="0"/>
              <a:t>The grappling mechanic was fun</a:t>
            </a:r>
          </a:p>
          <a:p>
            <a:r>
              <a:rPr lang="en-GB" dirty="0"/>
              <a:t>Game was enjoyable overall</a:t>
            </a:r>
          </a:p>
          <a:p>
            <a:r>
              <a:rPr lang="en-GB" dirty="0"/>
              <a:t>Wanted controls shown in the menu</a:t>
            </a:r>
          </a:p>
          <a:p>
            <a:r>
              <a:rPr lang="en-GB" dirty="0"/>
              <a:t>Level is very dark</a:t>
            </a:r>
          </a:p>
          <a:p>
            <a:r>
              <a:rPr lang="en-GB" dirty="0"/>
              <a:t>You can get stuck in the roof of some buildings</a:t>
            </a:r>
          </a:p>
        </p:txBody>
      </p:sp>
    </p:spTree>
    <p:extLst>
      <p:ext uri="{BB962C8B-B14F-4D97-AF65-F5344CB8AC3E}">
        <p14:creationId xmlns:p14="http://schemas.microsoft.com/office/powerpoint/2010/main" val="425451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6BEF-CAC3-4E5F-94C1-42D03EF7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Going forward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F705F-E7A0-4D58-949D-E7A6147924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1F66B2-4920-4C66-9023-DAB1E5D25A69}"/>
              </a:ext>
            </a:extLst>
          </p:cNvPr>
          <p:cNvSpPr txBox="1">
            <a:spLocks/>
          </p:cNvSpPr>
          <p:nvPr/>
        </p:nvSpPr>
        <p:spPr>
          <a:xfrm>
            <a:off x="1120000" y="2082440"/>
            <a:ext cx="10233800" cy="2693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Player character model animations</a:t>
            </a:r>
          </a:p>
          <a:p>
            <a:r>
              <a:rPr lang="en-GB" dirty="0"/>
              <a:t>Further playtesting</a:t>
            </a:r>
          </a:p>
          <a:p>
            <a:r>
              <a:rPr lang="en-GB" dirty="0"/>
              <a:t>Polishing mechanics</a:t>
            </a:r>
          </a:p>
          <a:p>
            <a:r>
              <a:rPr lang="en-GB" dirty="0"/>
              <a:t>Polishing UI</a:t>
            </a:r>
          </a:p>
          <a:p>
            <a:r>
              <a:rPr lang="en-GB" dirty="0"/>
              <a:t>Fix lighting issues</a:t>
            </a:r>
          </a:p>
          <a:p>
            <a:endParaRPr lang="en-GB" dirty="0"/>
          </a:p>
        </p:txBody>
      </p:sp>
      <p:pic>
        <p:nvPicPr>
          <p:cNvPr id="1028" name="Picture 4" descr="https://img00.deviantart.net/a0b0/i/2010/296/e/4/log_wood_png_by_gd08-d31bqge.png">
            <a:extLst>
              <a:ext uri="{FF2B5EF4-FFF2-40B4-BE49-F238E27FC236}">
                <a16:creationId xmlns:a16="http://schemas.microsoft.com/office/drawing/2014/main" id="{774BA686-D90C-4D79-933B-31785CD1E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85821">
            <a:off x="8603911" y="3415331"/>
            <a:ext cx="2528386" cy="561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cutestpaw.com/wp-content/uploads/2011/11/Cute-Squirrel.jpg">
            <a:extLst>
              <a:ext uri="{FF2B5EF4-FFF2-40B4-BE49-F238E27FC236}">
                <a16:creationId xmlns:a16="http://schemas.microsoft.com/office/drawing/2014/main" id="{CA56475E-3818-437E-B2EA-6B394A17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35" b="89980" l="10000" r="90000">
                        <a14:foregroundMark x1="40133" y1="37219" x2="39733" y2="36196"/>
                        <a14:foregroundMark x1="58933" y1="34356" x2="56933" y2="39673"/>
                        <a14:foregroundMark x1="39600" y1="32515" x2="39067" y2="38446"/>
                        <a14:foregroundMark x1="41733" y1="12065" x2="41333" y2="7157"/>
                        <a14:foregroundMark x1="53200" y1="9407" x2="53200" y2="6135"/>
                        <a14:foregroundMark x1="40800" y1="13497" x2="40933" y2="10838"/>
                        <a14:foregroundMark x1="51200" y1="23108" x2="53600" y2="12679"/>
                        <a14:foregroundMark x1="53600" y1="12679" x2="53600" y2="11861"/>
                        <a14:foregroundMark x1="52000" y1="23517" x2="52533" y2="12883"/>
                        <a14:foregroundMark x1="59701" y1="38711" x2="58267" y2="32924"/>
                        <a14:foregroundMark x1="60800" y1="43149" x2="59768" y2="38982"/>
                        <a14:foregroundMark x1="58267" y1="32924" x2="60104" y2="38689"/>
                        <a14:backgroundMark x1="50267" y1="82618" x2="48000" y2="92434"/>
                        <a14:backgroundMark x1="48000" y1="92434" x2="49867" y2="79550"/>
                        <a14:backgroundMark x1="46800" y1="91002" x2="46000" y2="92229"/>
                        <a14:backgroundMark x1="46533" y1="91411" x2="49867" y2="78937"/>
                        <a14:backgroundMark x1="53600" y1="80164" x2="54267" y2="81186"/>
                        <a14:backgroundMark x1="53467" y1="80573" x2="51600" y2="71575"/>
                        <a14:backgroundMark x1="53600" y1="79550" x2="52800" y2="75256"/>
                        <a14:backgroundMark x1="21600" y1="62577" x2="32800" y2="49693"/>
                        <a14:backgroundMark x1="32800" y1="49693" x2="36133" y2="40082"/>
                        <a14:backgroundMark x1="36133" y1="40082" x2="24533" y2="57669"/>
                        <a14:backgroundMark x1="24533" y1="57669" x2="20933" y2="65849"/>
                        <a14:backgroundMark x1="63107" y1="38215" x2="78133" y2="53579"/>
                        <a14:backgroundMark x1="34800" y1="47239" x2="34133" y2="58078"/>
                        <a14:backgroundMark x1="34133" y1="58078" x2="35867" y2="79550"/>
                        <a14:backgroundMark x1="35867" y1="79550" x2="31067" y2="54806"/>
                        <a14:backgroundMark x1="31067" y1="54806" x2="29467" y2="69325"/>
                        <a14:backgroundMark x1="29467" y1="69325" x2="26667" y2="59509"/>
                        <a14:backgroundMark x1="26667" y1="59509" x2="25867" y2="70348"/>
                        <a14:backgroundMark x1="25867" y1="70348" x2="21067" y2="74642"/>
                        <a14:backgroundMark x1="62267" y1="36810" x2="66000" y2="45808"/>
                        <a14:backgroundMark x1="66000" y1="45808" x2="68400" y2="77301"/>
                        <a14:backgroundMark x1="68400" y1="77301" x2="69600" y2="52965"/>
                        <a14:backgroundMark x1="69600" y1="52965" x2="70667" y2="68303"/>
                        <a14:backgroundMark x1="70667" y1="68303" x2="69067" y2="47444"/>
                        <a14:backgroundMark x1="69067" y1="47444" x2="72800" y2="76074"/>
                        <a14:backgroundMark x1="72800" y1="76074" x2="74267" y2="51125"/>
                        <a14:backgroundMark x1="74267" y1="51125" x2="77467" y2="67280"/>
                        <a14:backgroundMark x1="77467" y1="67280" x2="79067" y2="55828"/>
                        <a14:backgroundMark x1="79067" y1="55828" x2="84133" y2="68303"/>
                        <a14:backgroundMark x1="84133" y1="68303" x2="90133" y2="62986"/>
                        <a14:backgroundMark x1="63333" y1="40491" x2="61867" y2="39264"/>
                        <a14:backgroundMark x1="63067" y1="39264" x2="66533" y2="53783"/>
                        <a14:backgroundMark x1="65600" y1="58078" x2="67200" y2="83845"/>
                        <a14:backgroundMark x1="66133" y1="79959" x2="67200" y2="75256"/>
                        <a14:backgroundMark x1="66000" y1="80777" x2="66000" y2="80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1634"/>
            <a:ext cx="71437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3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8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C33A-3D86-494C-831C-49E185BA4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24" y="1697797"/>
            <a:ext cx="3401352" cy="214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F16AB-849B-4477-A6EB-C6E5431CA61C}"/>
              </a:ext>
            </a:extLst>
          </p:cNvPr>
          <p:cNvSpPr txBox="1"/>
          <p:nvPr/>
        </p:nvSpPr>
        <p:spPr>
          <a:xfrm>
            <a:off x="2477409" y="5884074"/>
            <a:ext cx="72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Zachari Cooper – Rebecca Brannum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03" y="3488479"/>
            <a:ext cx="4381994" cy="2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</a:t>
            </a:r>
            <a:r>
              <a:rPr lang="en-GB" i="1" dirty="0"/>
              <a:t>Go Nuts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3538855"/>
          </a:xfrm>
        </p:spPr>
        <p:txBody>
          <a:bodyPr/>
          <a:lstStyle/>
          <a:p>
            <a:r>
              <a:rPr lang="en-GB" dirty="0"/>
              <a:t>A competitive networked multiplayer racing game</a:t>
            </a:r>
          </a:p>
          <a:p>
            <a:r>
              <a:rPr lang="en-GB" dirty="0"/>
              <a:t>3-5 players</a:t>
            </a:r>
          </a:p>
          <a:p>
            <a:r>
              <a:rPr lang="en-GB" dirty="0"/>
              <a:t>Simultaneous, symmetric gameplay</a:t>
            </a:r>
          </a:p>
          <a:p>
            <a:r>
              <a:rPr lang="en-GB" dirty="0"/>
              <a:t>PC standalone</a:t>
            </a:r>
          </a:p>
          <a:p>
            <a:r>
              <a:rPr lang="en-GB" dirty="0"/>
              <a:t>Keyboard &amp; Mouse</a:t>
            </a:r>
          </a:p>
          <a:p>
            <a:r>
              <a:rPr lang="en-GB" dirty="0"/>
              <a:t>Approx. 5-6 minutes of desired playtime per 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0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steamuserimages-a.akamaihd.net/ugc/36345672124925996/8A0CF7DE61FB332303E8C4447EA50D673DE9DEDF/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455" y="3976061"/>
            <a:ext cx="2020563" cy="271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3D610-4505-47F9-8744-87865539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Who is it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7357-80CD-434C-A730-12B8A62A8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Males aged 10-15</a:t>
            </a:r>
          </a:p>
          <a:p>
            <a:endParaRPr lang="en-GB" dirty="0"/>
          </a:p>
          <a:p>
            <a:r>
              <a:rPr lang="en-GB" dirty="0"/>
              <a:t>Fans of mascot-driven games (e.g. Ratchet and Clank, Sonic etc.).</a:t>
            </a:r>
          </a:p>
          <a:p>
            <a:r>
              <a:rPr lang="en-GB" dirty="0"/>
              <a:t>Interested in multiplayer competitive skill-based games (TF2).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B4250-BB84-4AC9-883A-0733A04A65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 descr="http://www.smashbros.com/images/character/sonic/ma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55" y="3886200"/>
            <a:ext cx="2770505" cy="277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ignette.wikia.nocookie.net/ratchet/images/c/ca/Ratchet_All-Stars.png/revision/latest/scale-to-width-down/180?cb=2012090611053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3" y="3954488"/>
            <a:ext cx="1978025" cy="271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90" y="4035434"/>
            <a:ext cx="1755730" cy="25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6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AB90-DF75-472E-AD77-3775F01A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Emotions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A60D7-4061-409A-8161-30DF4AA1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357574"/>
            <a:ext cx="3585165" cy="4351338"/>
          </a:xfrm>
        </p:spPr>
        <p:txBody>
          <a:bodyPr/>
          <a:lstStyle/>
          <a:p>
            <a:r>
              <a:rPr lang="en-GB" dirty="0"/>
              <a:t>Tension and release</a:t>
            </a:r>
          </a:p>
          <a:p>
            <a:r>
              <a:rPr lang="en-GB" dirty="0"/>
              <a:t>Fiero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Physical challenges</a:t>
            </a:r>
          </a:p>
          <a:p>
            <a:pPr lvl="1"/>
            <a:r>
              <a:rPr lang="en-GB" dirty="0"/>
              <a:t>Twitch</a:t>
            </a:r>
          </a:p>
          <a:p>
            <a:pPr lvl="1"/>
            <a:r>
              <a:rPr lang="en-GB" dirty="0"/>
              <a:t>Dexterity</a:t>
            </a:r>
          </a:p>
          <a:p>
            <a:pPr lvl="1"/>
            <a:r>
              <a:rPr lang="en-GB" dirty="0"/>
              <a:t>Precision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2568-12CC-4C2F-B04D-B5FDE1AFA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8A2E33-672F-496D-9FED-A7EDEB426E8B}"/>
              </a:ext>
            </a:extLst>
          </p:cNvPr>
          <p:cNvSpPr txBox="1">
            <a:spLocks/>
          </p:cNvSpPr>
          <p:nvPr/>
        </p:nvSpPr>
        <p:spPr>
          <a:xfrm>
            <a:off x="4900336" y="3394818"/>
            <a:ext cx="3585165" cy="2962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r>
              <a:rPr lang="en-GB" dirty="0"/>
              <a:t>Mental challenges</a:t>
            </a:r>
          </a:p>
          <a:p>
            <a:pPr lvl="1"/>
            <a:r>
              <a:rPr lang="en-GB" dirty="0"/>
              <a:t>Prediction</a:t>
            </a:r>
          </a:p>
          <a:p>
            <a:pPr lvl="1"/>
            <a:r>
              <a:rPr lang="en-GB" dirty="0"/>
              <a:t>Strategy</a:t>
            </a:r>
          </a:p>
          <a:p>
            <a:pPr lvl="1"/>
            <a:r>
              <a:rPr lang="en-GB" dirty="0"/>
              <a:t>Memorisation</a:t>
            </a:r>
          </a:p>
          <a:p>
            <a:pPr lvl="1"/>
            <a:r>
              <a:rPr lang="en-GB" dirty="0"/>
              <a:t>Coordination</a:t>
            </a:r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4B06A-984C-4517-A89C-2217CCE7E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31" b="89878" l="10000" r="90000">
                        <a14:foregroundMark x1="29833" y1="14572" x2="32167" y2="9344"/>
                        <a14:foregroundMark x1="30667" y1="13682" x2="36167" y2="9121"/>
                        <a14:foregroundMark x1="32167" y1="8788" x2="32167" y2="8788"/>
                        <a14:foregroundMark x1="29833" y1="12903" x2="26833" y2="10456"/>
                        <a14:foregroundMark x1="38167" y1="23026" x2="44833" y2="15573"/>
                        <a14:foregroundMark x1="42500" y1="16685" x2="39667" y2="19577"/>
                        <a14:foregroundMark x1="39500" y1="18799" x2="42667" y2="16129"/>
                        <a14:foregroundMark x1="38667" y1="20245" x2="43167" y2="16129"/>
                        <a14:foregroundMark x1="49667" y1="19577" x2="54500" y2="22469"/>
                        <a14:foregroundMark x1="55333" y1="23137" x2="49500" y2="18687"/>
                        <a14:foregroundMark x1="54333" y1="23026" x2="53167" y2="19577"/>
                        <a14:foregroundMark x1="53000" y1="21913" x2="50000" y2="19021"/>
                        <a14:foregroundMark x1="63333" y1="24917" x2="61500" y2="33927"/>
                        <a14:foregroundMark x1="61500" y1="33927" x2="48333" y2="29255"/>
                        <a14:foregroundMark x1="66167" y1="28365" x2="65500" y2="26363"/>
                        <a14:foregroundMark x1="68500" y1="26919" x2="72500" y2="28142"/>
                        <a14:foregroundMark x1="67667" y1="27697" x2="72500" y2="31257"/>
                        <a14:foregroundMark x1="28167" y1="23693" x2="37833" y2="68743"/>
                        <a14:foregroundMark x1="37833" y1="68743" x2="37500" y2="58398"/>
                        <a14:foregroundMark x1="37500" y1="58398" x2="39167" y2="69633"/>
                        <a14:foregroundMark x1="39167" y1="69633" x2="29000" y2="76307"/>
                        <a14:foregroundMark x1="29000" y1="76307" x2="36333" y2="68187"/>
                        <a14:foregroundMark x1="36333" y1="68187" x2="38167" y2="58509"/>
                        <a14:foregroundMark x1="38167" y1="58509" x2="29000" y2="40378"/>
                        <a14:foregroundMark x1="29000" y1="40378" x2="28500" y2="30701"/>
                        <a14:foregroundMark x1="28500" y1="30701" x2="33000" y2="40267"/>
                        <a14:foregroundMark x1="33000" y1="40267" x2="32000" y2="49722"/>
                        <a14:foregroundMark x1="32000" y1="49722" x2="37333" y2="67853"/>
                        <a14:foregroundMark x1="37333" y1="67853" x2="37000" y2="58065"/>
                        <a14:foregroundMark x1="37000" y1="58065" x2="35500" y2="69077"/>
                        <a14:foregroundMark x1="33000" y1="8231" x2="32500" y2="8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"/>
          <a:stretch/>
        </p:blipFill>
        <p:spPr>
          <a:xfrm>
            <a:off x="8397953" y="2665733"/>
            <a:ext cx="3615708" cy="5410233"/>
          </a:xfrm>
          <a:prstGeom prst="rect">
            <a:avLst/>
          </a:prstGeom>
        </p:spPr>
      </p:pic>
      <p:sp>
        <p:nvSpPr>
          <p:cNvPr id="6" name="Trapezoid 5">
            <a:extLst>
              <a:ext uri="{FF2B5EF4-FFF2-40B4-BE49-F238E27FC236}">
                <a16:creationId xmlns:a16="http://schemas.microsoft.com/office/drawing/2014/main" id="{9E27CA8B-87AE-4836-AFE1-237EF243FF12}"/>
              </a:ext>
            </a:extLst>
          </p:cNvPr>
          <p:cNvSpPr/>
          <p:nvPr/>
        </p:nvSpPr>
        <p:spPr>
          <a:xfrm rot="10514183">
            <a:off x="8657617" y="1303506"/>
            <a:ext cx="97276" cy="194553"/>
          </a:xfrm>
          <a:prstGeom prst="trapezoid">
            <a:avLst/>
          </a:prstGeom>
          <a:solidFill>
            <a:srgbClr val="70483F"/>
          </a:solidFill>
          <a:ln>
            <a:solidFill>
              <a:srgbClr val="704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ttp://www.pngall.com/wp-content/uploads/2016/02/Acorn-PNG-2.png">
            <a:extLst>
              <a:ext uri="{FF2B5EF4-FFF2-40B4-BE49-F238E27FC236}">
                <a16:creationId xmlns:a16="http://schemas.microsoft.com/office/drawing/2014/main" id="{9E2A1BC0-34D3-487F-ADD1-D464A60A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0631">
            <a:off x="7886393" y="1512218"/>
            <a:ext cx="1851431" cy="123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0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CF0E-D6FE-421E-BA99-91383EEB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the players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1976A-F61B-4422-9B67-C0F001252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BD8BDC-A299-4E5C-9207-6B1ABA39F3E9}"/>
              </a:ext>
            </a:extLst>
          </p:cNvPr>
          <p:cNvSpPr txBox="1">
            <a:spLocks/>
          </p:cNvSpPr>
          <p:nvPr/>
        </p:nvSpPr>
        <p:spPr>
          <a:xfrm>
            <a:off x="1084374" y="2461436"/>
            <a:ext cx="10233800" cy="2678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3200" dirty="0"/>
              <a:t>Overall goal:</a:t>
            </a:r>
          </a:p>
          <a:p>
            <a:pPr marL="457200" lvl="1" indent="0" algn="r">
              <a:buNone/>
            </a:pPr>
            <a:r>
              <a:rPr lang="en-GB" sz="2800" dirty="0"/>
              <a:t>Obtain 2 nuts before anyone else</a:t>
            </a:r>
            <a:br>
              <a:rPr lang="en-GB" sz="2800" dirty="0"/>
            </a:br>
            <a:endParaRPr lang="en-GB" sz="2800" dirty="0"/>
          </a:p>
          <a:p>
            <a:pPr marL="914400" lvl="2" indent="0" algn="r">
              <a:buNone/>
            </a:pPr>
            <a:r>
              <a:rPr lang="en-GB" sz="2400" dirty="0"/>
              <a:t>Reach the far end of the level</a:t>
            </a:r>
          </a:p>
          <a:p>
            <a:pPr marL="914400" lvl="2" indent="0" algn="r">
              <a:buNone/>
            </a:pPr>
            <a:r>
              <a:rPr lang="en-GB" sz="2400" dirty="0"/>
              <a:t>Grab a nut</a:t>
            </a:r>
          </a:p>
          <a:p>
            <a:pPr marL="914400" lvl="2" indent="0" algn="r">
              <a:buNone/>
            </a:pPr>
            <a:r>
              <a:rPr lang="en-GB" sz="2400" dirty="0"/>
              <a:t>Return to 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CDF80-65A3-4CB9-9B75-EAC219AA4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667" r="93667">
                        <a14:foregroundMark x1="45000" y1="42000" x2="46333" y2="42667"/>
                        <a14:foregroundMark x1="14333" y1="50333" x2="6667" y2="51333"/>
                        <a14:foregroundMark x1="90000" y1="64000" x2="93667" y2="67333"/>
                        <a14:foregroundMark x1="78667" y1="28667" x2="86000" y2="24333"/>
                        <a14:foregroundMark x1="86000" y1="24333" x2="86000" y2="24333"/>
                        <a14:backgroundMark x1="26333" y1="40000" x2="21000" y2="4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48" y="2231373"/>
            <a:ext cx="1547488" cy="1547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A523E1-4A3C-4299-9E53-FC21B245C3A7}"/>
              </a:ext>
            </a:extLst>
          </p:cNvPr>
          <p:cNvSpPr txBox="1"/>
          <p:nvPr/>
        </p:nvSpPr>
        <p:spPr>
          <a:xfrm>
            <a:off x="2218908" y="1662979"/>
            <a:ext cx="14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Observe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DDE0F-6391-403B-AEA3-CE0040BD68E1}"/>
              </a:ext>
            </a:extLst>
          </p:cNvPr>
          <p:cNvSpPr txBox="1"/>
          <p:nvPr/>
        </p:nvSpPr>
        <p:spPr>
          <a:xfrm>
            <a:off x="3703111" y="2678757"/>
            <a:ext cx="1308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Decide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AD94F-7DC1-4C41-9D3B-678E7D790894}"/>
              </a:ext>
            </a:extLst>
          </p:cNvPr>
          <p:cNvSpPr txBox="1"/>
          <p:nvPr/>
        </p:nvSpPr>
        <p:spPr>
          <a:xfrm>
            <a:off x="5282477" y="2143068"/>
            <a:ext cx="154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Streets?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54B3F-88FF-4ED0-80DE-35DFDCF84A7B}"/>
              </a:ext>
            </a:extLst>
          </p:cNvPr>
          <p:cNvSpPr txBox="1"/>
          <p:nvPr/>
        </p:nvSpPr>
        <p:spPr>
          <a:xfrm>
            <a:off x="5110916" y="3784781"/>
            <a:ext cx="1866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Rooftops</a:t>
            </a:r>
            <a:r>
              <a:rPr lang="en-GB" b="1" dirty="0">
                <a:solidFill>
                  <a:srgbClr val="CF8600"/>
                </a:solidFill>
                <a:latin typeface="Maiandra GD" panose="020E0502030308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76E84F-24F9-4629-9159-B7869F34E21B}"/>
              </a:ext>
            </a:extLst>
          </p:cNvPr>
          <p:cNvSpPr txBox="1"/>
          <p:nvPr/>
        </p:nvSpPr>
        <p:spPr>
          <a:xfrm>
            <a:off x="2089977" y="3600116"/>
            <a:ext cx="1554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Decide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0F1F1-205D-43A1-8DE9-DDD0A223D124}"/>
              </a:ext>
            </a:extLst>
          </p:cNvPr>
          <p:cNvSpPr txBox="1"/>
          <p:nvPr/>
        </p:nvSpPr>
        <p:spPr>
          <a:xfrm>
            <a:off x="650163" y="2591926"/>
            <a:ext cx="147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Execute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1A9BEC-4EE8-491E-B4F5-4276A1E4E7D2}"/>
              </a:ext>
            </a:extLst>
          </p:cNvPr>
          <p:cNvSpPr txBox="1"/>
          <p:nvPr/>
        </p:nvSpPr>
        <p:spPr>
          <a:xfrm>
            <a:off x="3638744" y="4947608"/>
            <a:ext cx="1282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Run?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8A4B5-0E6E-4BFD-98DA-7BAAE9E89B89}"/>
              </a:ext>
            </a:extLst>
          </p:cNvPr>
          <p:cNvSpPr txBox="1"/>
          <p:nvPr/>
        </p:nvSpPr>
        <p:spPr>
          <a:xfrm>
            <a:off x="2084450" y="5752567"/>
            <a:ext cx="155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Grapple?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EA37-E768-4DCA-9934-94EC156E5485}"/>
              </a:ext>
            </a:extLst>
          </p:cNvPr>
          <p:cNvSpPr txBox="1"/>
          <p:nvPr/>
        </p:nvSpPr>
        <p:spPr>
          <a:xfrm>
            <a:off x="588760" y="4905778"/>
            <a:ext cx="1790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Wall jump?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2B9397C-62C9-4535-9F2E-E80026C74ADF}"/>
              </a:ext>
            </a:extLst>
          </p:cNvPr>
          <p:cNvSpPr/>
          <p:nvPr/>
        </p:nvSpPr>
        <p:spPr>
          <a:xfrm rot="2936776">
            <a:off x="3423104" y="2116543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F457FE0-F981-4B42-85C7-04E95E75774A}"/>
              </a:ext>
            </a:extLst>
          </p:cNvPr>
          <p:cNvSpPr/>
          <p:nvPr/>
        </p:nvSpPr>
        <p:spPr>
          <a:xfrm rot="8312781">
            <a:off x="3474762" y="3403317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B1BB659-0C98-4EB0-88EF-CC021CAB4D36}"/>
              </a:ext>
            </a:extLst>
          </p:cNvPr>
          <p:cNvSpPr/>
          <p:nvPr/>
        </p:nvSpPr>
        <p:spPr>
          <a:xfrm rot="13563265">
            <a:off x="1590794" y="3274395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B57B950-4EE2-486D-84A3-0AE6FC63096C}"/>
              </a:ext>
            </a:extLst>
          </p:cNvPr>
          <p:cNvSpPr/>
          <p:nvPr/>
        </p:nvSpPr>
        <p:spPr>
          <a:xfrm rot="18903915">
            <a:off x="1688226" y="2054763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C4FE167-E303-4656-9488-EFC9F2F4F326}"/>
              </a:ext>
            </a:extLst>
          </p:cNvPr>
          <p:cNvSpPr/>
          <p:nvPr/>
        </p:nvSpPr>
        <p:spPr>
          <a:xfrm rot="2446066">
            <a:off x="4752024" y="3530208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2502189-FB70-4846-A35E-9609C2F8BDD0}"/>
              </a:ext>
            </a:extLst>
          </p:cNvPr>
          <p:cNvSpPr/>
          <p:nvPr/>
        </p:nvSpPr>
        <p:spPr>
          <a:xfrm rot="19995600">
            <a:off x="4897848" y="2443791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B18CF9-02BD-49EE-BDEE-37CE81E8696C}"/>
              </a:ext>
            </a:extLst>
          </p:cNvPr>
          <p:cNvSpPr/>
          <p:nvPr/>
        </p:nvSpPr>
        <p:spPr>
          <a:xfrm rot="2446066">
            <a:off x="3438927" y="4507097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1A6AC60-2A01-4364-AE44-47BAC409442E}"/>
              </a:ext>
            </a:extLst>
          </p:cNvPr>
          <p:cNvSpPr/>
          <p:nvPr/>
        </p:nvSpPr>
        <p:spPr>
          <a:xfrm rot="8243891">
            <a:off x="3436471" y="5418097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D0433B1-3D4D-4E93-AE82-F0F3C390DE5D}"/>
              </a:ext>
            </a:extLst>
          </p:cNvPr>
          <p:cNvSpPr/>
          <p:nvPr/>
        </p:nvSpPr>
        <p:spPr>
          <a:xfrm rot="13388355">
            <a:off x="1707233" y="5469331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D2B632A-3849-43EC-8028-754448155089}"/>
              </a:ext>
            </a:extLst>
          </p:cNvPr>
          <p:cNvSpPr/>
          <p:nvPr/>
        </p:nvSpPr>
        <p:spPr>
          <a:xfrm rot="18985245">
            <a:off x="1707169" y="4508923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02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18C7-CAD2-4A55-8CED-01B5365C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did it look like?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E12B24-F807-495D-90F7-62B7790B1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3" y="1893812"/>
            <a:ext cx="2326704" cy="1938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D0372-F361-4655-AFE7-2855BB164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4961E7-DDCE-492B-9E32-EA4461B5A6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3"/>
          <a:stretch/>
        </p:blipFill>
        <p:spPr>
          <a:xfrm>
            <a:off x="535224" y="4794620"/>
            <a:ext cx="2325434" cy="1586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A64EE-AE78-46DC-B8C0-26A00BA282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67" y="3467025"/>
            <a:ext cx="3080658" cy="173287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833878" y="2676109"/>
            <a:ext cx="5892800" cy="331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6D49CA-B0F7-4E22-BD32-A5CDD1926868}"/>
              </a:ext>
            </a:extLst>
          </p:cNvPr>
          <p:cNvCxnSpPr>
            <a:cxnSpLocks/>
          </p:cNvCxnSpPr>
          <p:nvPr/>
        </p:nvCxnSpPr>
        <p:spPr>
          <a:xfrm>
            <a:off x="5116748" y="4390610"/>
            <a:ext cx="60430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53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DAB9-DEFC-4D80-88FC-39CE49C5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What’s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810AD-E8E9-4F9B-8947-DF0FD6BC9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Mechanics added (eagle) and adjusted (grapple)</a:t>
            </a:r>
          </a:p>
          <a:p>
            <a:r>
              <a:rPr lang="en-GB" dirty="0"/>
              <a:t>Complete rebuild and iterations of the level</a:t>
            </a:r>
          </a:p>
          <a:p>
            <a:r>
              <a:rPr lang="en-GB" dirty="0"/>
              <a:t>Sounds and music added</a:t>
            </a:r>
          </a:p>
          <a:p>
            <a:r>
              <a:rPr lang="en-GB" dirty="0"/>
              <a:t>All models now in place</a:t>
            </a:r>
          </a:p>
          <a:p>
            <a:r>
              <a:rPr lang="en-GB" dirty="0"/>
              <a:t>Level is fully lit</a:t>
            </a:r>
          </a:p>
          <a:p>
            <a:r>
              <a:rPr lang="en-GB" dirty="0"/>
              <a:t>UI in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B16A9-3E8E-4407-9DD6-706C6DC07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2050" name="Picture 2" descr="https://i.pinimg.com/originals/70/e9/b7/70e9b77bec3015b2a3dd3aff558db4b8.jpg">
            <a:extLst>
              <a:ext uri="{FF2B5EF4-FFF2-40B4-BE49-F238E27FC236}">
                <a16:creationId xmlns:a16="http://schemas.microsoft.com/office/drawing/2014/main" id="{565F7EAD-D900-4A2A-A61E-5D504A41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09" b="98498" l="4821" r="90000">
                        <a14:foregroundMark x1="41607" y1="16524" x2="39107" y2="6009"/>
                        <a14:foregroundMark x1="39107" y1="6009" x2="37143" y2="13090"/>
                        <a14:foregroundMark x1="61786" y1="36052" x2="58571" y2="40987"/>
                        <a14:foregroundMark x1="63214" y1="48498" x2="62679" y2="41845"/>
                        <a14:foregroundMark x1="62679" y1="41631" x2="62857" y2="33691"/>
                        <a14:foregroundMark x1="26964" y1="45279" x2="10000" y2="60944"/>
                        <a14:foregroundMark x1="10000" y1="60944" x2="7679" y2="68455"/>
                        <a14:foregroundMark x1="7679" y1="68455" x2="8571" y2="76609"/>
                        <a14:foregroundMark x1="8571" y1="76609" x2="6429" y2="84120"/>
                        <a14:foregroundMark x1="6429" y1="84120" x2="7321" y2="92275"/>
                        <a14:foregroundMark x1="7321" y1="92275" x2="10714" y2="99142"/>
                        <a14:foregroundMark x1="10714" y1="99142" x2="14464" y2="81974"/>
                        <a14:foregroundMark x1="14464" y1="81974" x2="19464" y2="93991"/>
                        <a14:foregroundMark x1="19464" y1="93991" x2="24464" y2="85193"/>
                        <a14:foregroundMark x1="24464" y1="85193" x2="29643" y2="97425"/>
                        <a14:foregroundMark x1="29643" y1="97425" x2="36786" y2="91631"/>
                        <a14:foregroundMark x1="36786" y1="91631" x2="40893" y2="98927"/>
                        <a14:foregroundMark x1="40893" y1="98927" x2="48036" y2="90987"/>
                        <a14:foregroundMark x1="48036" y1="90987" x2="50893" y2="98498"/>
                        <a14:foregroundMark x1="50893" y1="98498" x2="53571" y2="91202"/>
                        <a14:foregroundMark x1="53571" y1="91202" x2="59821" y2="95923"/>
                        <a14:foregroundMark x1="59821" y1="95923" x2="71039" y2="90247"/>
                        <a14:foregroundMark x1="69486" y1="63576" x2="69286" y2="63423"/>
                        <a14:foregroundMark x1="20357" y1="92704" x2="26964" y2="99142"/>
                        <a14:foregroundMark x1="26964" y1="99142" x2="46607" y2="98283"/>
                        <a14:foregroundMark x1="46607" y1="98283" x2="49821" y2="98712"/>
                        <a14:foregroundMark x1="10536" y1="72103" x2="6429" y2="79399"/>
                        <a14:foregroundMark x1="6429" y1="79399" x2="4821" y2="87983"/>
                        <a14:foregroundMark x1="4821" y1="87983" x2="8571" y2="95494"/>
                        <a14:backgroundMark x1="64821" y1="47854" x2="70000" y2="63090"/>
                        <a14:backgroundMark x1="70000" y1="63090" x2="74643" y2="68670"/>
                        <a14:backgroundMark x1="74643" y1="68670" x2="75893" y2="84979"/>
                        <a14:backgroundMark x1="75893" y1="84979" x2="74107" y2="69528"/>
                        <a14:backgroundMark x1="73393" y1="67382" x2="76250" y2="79185"/>
                        <a14:backgroundMark x1="76250" y1="79185" x2="74464" y2="90987"/>
                        <a14:backgroundMark x1="74464" y1="90987" x2="71964" y2="66524"/>
                        <a14:backgroundMark x1="71964" y1="66524" x2="76786" y2="79185"/>
                        <a14:backgroundMark x1="76786" y1="79185" x2="76964" y2="9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41" y="2944351"/>
            <a:ext cx="5345841" cy="444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22A562-3F1F-48D1-8EEF-BDF37FA3E769}"/>
              </a:ext>
            </a:extLst>
          </p:cNvPr>
          <p:cNvSpPr txBox="1">
            <a:spLocks/>
          </p:cNvSpPr>
          <p:nvPr/>
        </p:nvSpPr>
        <p:spPr>
          <a:xfrm rot="19792941">
            <a:off x="7142260" y="2850033"/>
            <a:ext cx="1760315" cy="1726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E0ADFA-7337-4590-9003-D0158A443061}"/>
              </a:ext>
            </a:extLst>
          </p:cNvPr>
          <p:cNvSpPr txBox="1">
            <a:spLocks/>
          </p:cNvSpPr>
          <p:nvPr/>
        </p:nvSpPr>
        <p:spPr>
          <a:xfrm rot="1136196">
            <a:off x="9405222" y="1835178"/>
            <a:ext cx="1760315" cy="1726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939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7AFA-413D-45EC-92ED-3D721B1C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Eagle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BD715-3646-4ECC-8D65-F46A4A89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70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Goals: </a:t>
            </a:r>
          </a:p>
          <a:p>
            <a:r>
              <a:rPr lang="en-GB" sz="2400" dirty="0"/>
              <a:t>To minimise optimal pathing</a:t>
            </a:r>
          </a:p>
          <a:p>
            <a:r>
              <a:rPr lang="en-GB" sz="2400" dirty="0"/>
              <a:t>To increase decision making</a:t>
            </a:r>
          </a:p>
          <a:p>
            <a:r>
              <a:rPr lang="en-GB" sz="2400" dirty="0"/>
              <a:t>Negative feedback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How does it work?:</a:t>
            </a:r>
          </a:p>
          <a:p>
            <a:r>
              <a:rPr lang="en-GB" sz="2400" dirty="0"/>
              <a:t>Being on a roof makes you a target</a:t>
            </a:r>
          </a:p>
          <a:p>
            <a:r>
              <a:rPr lang="en-GB" sz="2400" dirty="0"/>
              <a:t>Further ahead = more likely target</a:t>
            </a:r>
          </a:p>
          <a:p>
            <a:r>
              <a:rPr lang="en-GB" sz="2400" dirty="0"/>
              <a:t>Eagle picks you up and drops you</a:t>
            </a:r>
          </a:p>
          <a:p>
            <a:r>
              <a:rPr lang="en-GB" sz="2400" dirty="0"/>
              <a:t>Players can escape to streets to avoid targeting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B9058-C230-4B5C-A34E-D0E172B339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7A493-E5FE-4B14-98A3-A64072896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130" b="65093" l="31719" r="73802">
                        <a14:foregroundMark x1="46615" y1="43889" x2="41563" y2="41574"/>
                        <a14:foregroundMark x1="41563" y1="41574" x2="39792" y2="41944"/>
                        <a14:foregroundMark x1="34531" y1="42130" x2="32396" y2="39259"/>
                        <a14:foregroundMark x1="32396" y1="39259" x2="31719" y2="37407"/>
                        <a14:foregroundMark x1="70429" y1="42315" x2="69948" y2="43241"/>
                        <a14:foregroundMark x1="71198" y1="40833" x2="70429" y2="42315"/>
                        <a14:foregroundMark x1="73854" y1="42222" x2="73125" y2="44259"/>
                        <a14:foregroundMark x1="51927" y1="51574" x2="53698" y2="54444"/>
                        <a14:foregroundMark x1="53021" y1="52778" x2="52552" y2="52315"/>
                        <a14:foregroundMark x1="52552" y1="51574" x2="53281" y2="55648"/>
                        <a14:foregroundMark x1="53281" y1="55648" x2="50885" y2="56111"/>
                        <a14:foregroundMark x1="50885" y1="56111" x2="49688" y2="55370"/>
                        <a14:foregroundMark x1="45521" y1="62130" x2="44167" y2="65093"/>
                        <a14:foregroundMark x1="46458" y1="52222" x2="46302" y2="51389"/>
                        <a14:foregroundMark x1="46302" y1="51944" x2="45938" y2="52222"/>
                        <a14:foregroundMark x1="45781" y1="52130" x2="45781" y2="52130"/>
                        <a14:foregroundMark x1="45957" y1="51204" x2="46458" y2="52222"/>
                        <a14:foregroundMark x1="45729" y1="50741" x2="45957" y2="51204"/>
                        <a14:foregroundMark x1="47604" y1="53796" x2="48125" y2="54259"/>
                        <a14:foregroundMark x1="46354" y1="52685" x2="47604" y2="53796"/>
                        <a14:foregroundMark x1="49621" y1="54587" x2="46198" y2="54074"/>
                        <a14:foregroundMark x1="50378" y1="54701" x2="49679" y2="54596"/>
                        <a14:foregroundMark x1="39896" y1="41574" x2="39323" y2="41481"/>
                        <a14:backgroundMark x1="70938" y1="43056" x2="70938" y2="43056"/>
                        <a14:backgroundMark x1="71563" y1="42315" x2="71563" y2="42315"/>
                        <a14:backgroundMark x1="73281" y1="44259" x2="73281" y2="44259"/>
                        <a14:backgroundMark x1="73281" y1="44259" x2="73125" y2="44352"/>
                        <a14:backgroundMark x1="45885" y1="54537" x2="45521" y2="53241"/>
                        <a14:backgroundMark x1="45885" y1="51204" x2="45885" y2="51204"/>
                        <a14:backgroundMark x1="46146" y1="53796" x2="46146" y2="53796"/>
                        <a14:backgroundMark x1="46146" y1="53056" x2="46146" y2="53056"/>
                        <a14:backgroundMark x1="46198" y1="54074" x2="46354" y2="54815"/>
                        <a14:backgroundMark x1="50208" y1="56944" x2="49844" y2="55648"/>
                        <a14:backgroundMark x1="49844" y1="57222" x2="50313" y2="55648"/>
                      </a14:backgroundRemoval>
                    </a14:imgEffect>
                  </a14:imgLayer>
                </a14:imgProps>
              </a:ext>
            </a:extLst>
          </a:blip>
          <a:srcRect l="29682" t="34042" r="25079" b="34042"/>
          <a:stretch/>
        </p:blipFill>
        <p:spPr>
          <a:xfrm>
            <a:off x="5437762" y="2341136"/>
            <a:ext cx="6608323" cy="26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1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04AD-0FB1-4A5E-92FC-9EEBC5D3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CA902-9206-4C24-BD16-231276BE1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94412-FC95-4A15-82B8-83B890E48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9" y="1491397"/>
            <a:ext cx="9045102" cy="50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9701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2171</TotalTime>
  <Words>427</Words>
  <Application>Microsoft Office PowerPoint</Application>
  <PresentationFormat>Widescreen</PresentationFormat>
  <Paragraphs>112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Maiandra GD</vt:lpstr>
      <vt:lpstr>Rockwell</vt:lpstr>
      <vt:lpstr>Depth</vt:lpstr>
      <vt:lpstr>PowerPoint Presentation</vt:lpstr>
      <vt:lpstr>What is Go Nuts?</vt:lpstr>
      <vt:lpstr>Who is it for?</vt:lpstr>
      <vt:lpstr>Emotions and Challenges</vt:lpstr>
      <vt:lpstr>What the players do?</vt:lpstr>
      <vt:lpstr>What did it look like?</vt:lpstr>
      <vt:lpstr>What’s changed?</vt:lpstr>
      <vt:lpstr>The Eagle</vt:lpstr>
      <vt:lpstr>User Interface</vt:lpstr>
      <vt:lpstr>User Interface</vt:lpstr>
      <vt:lpstr>The Level</vt:lpstr>
      <vt:lpstr>Gameplay</vt:lpstr>
      <vt:lpstr>Playtesting Feedback</vt:lpstr>
      <vt:lpstr>Going forward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Max</cp:lastModifiedBy>
  <cp:revision>171</cp:revision>
  <dcterms:created xsi:type="dcterms:W3CDTF">2017-11-03T10:30:16Z</dcterms:created>
  <dcterms:modified xsi:type="dcterms:W3CDTF">2018-02-06T21:34:28Z</dcterms:modified>
</cp:coreProperties>
</file>